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67" r:id="rId4"/>
    <p:sldId id="263" r:id="rId5"/>
    <p:sldId id="264" r:id="rId6"/>
    <p:sldId id="270" r:id="rId7"/>
    <p:sldId id="271" r:id="rId8"/>
    <p:sldId id="273" r:id="rId9"/>
    <p:sldId id="275" r:id="rId10"/>
    <p:sldId id="277" r:id="rId11"/>
    <p:sldId id="279" r:id="rId12"/>
    <p:sldId id="281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A9CDF5"/>
    <a:srgbClr val="5EA2EC"/>
    <a:srgbClr val="79B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660"/>
  </p:normalViewPr>
  <p:slideViewPr>
    <p:cSldViewPr>
      <p:cViewPr>
        <p:scale>
          <a:sx n="75" d="100"/>
          <a:sy n="75" d="100"/>
        </p:scale>
        <p:origin x="-177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CFD72-C1BE-4101-8C52-501A4CBCFA94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5DA1B-98E2-41A9-97D1-60866F82D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92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5DA1B-98E2-41A9-97D1-60866F82D5E1}" type="slidenum">
              <a:rPr lang="ru-RU" smtClean="0"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5DA1B-98E2-41A9-97D1-60866F82D5E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5DA1B-98E2-41A9-97D1-60866F82D5E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5DA1B-98E2-41A9-97D1-60866F82D5E1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5DA1B-98E2-41A9-97D1-60866F82D5E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5DA1B-98E2-41A9-97D1-60866F82D5E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5DA1B-98E2-41A9-97D1-60866F82D5E1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5DA1B-98E2-41A9-97D1-60866F82D5E1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5DA1B-98E2-41A9-97D1-60866F82D5E1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5DA1B-98E2-41A9-97D1-60866F82D5E1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5DA1B-98E2-41A9-97D1-60866F82D5E1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5DA1B-98E2-41A9-97D1-60866F82D5E1}" type="slidenum">
              <a:rPr lang="ru-RU" smtClean="0"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5DA1B-98E2-41A9-97D1-60866F82D5E1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5DA1B-98E2-41A9-97D1-60866F82D5E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5DA1B-98E2-41A9-97D1-60866F82D5E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5DA1B-98E2-41A9-97D1-60866F82D5E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5DA1B-98E2-41A9-97D1-60866F82D5E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5DA1B-98E2-41A9-97D1-60866F82D5E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5DA1B-98E2-41A9-97D1-60866F82D5E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5DA1B-98E2-41A9-97D1-60866F82D5E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098E-394A-46DB-A3B7-345068B37439}" type="datetime1">
              <a:rPr lang="ru-RU" smtClean="0"/>
              <a:t>18.05.2017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683F0-5FAF-4FBD-BFDB-583C1CCB1E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E6985-514F-4336-A782-3CFCD075AF13}" type="datetime1">
              <a:rPr lang="ru-RU" smtClean="0"/>
              <a:t>18.05.2017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99BB6-4546-4F6D-908B-AC06F6B64F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7C763-9073-470A-9F98-12BAF61ADACB}" type="datetime1">
              <a:rPr lang="ru-RU" smtClean="0"/>
              <a:t>18.05.2017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486D2-B027-4222-803A-DDE9115FC3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82BDC-FCC3-4F4E-A691-F1730BB4453F}" type="datetime1">
              <a:rPr lang="ru-RU" smtClean="0"/>
              <a:t>18.05.2017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D035-09B2-4FAC-BF01-6D395D3A75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6AC2E-E47D-4691-B5B5-13921A89E378}" type="datetime1">
              <a:rPr lang="ru-RU" smtClean="0"/>
              <a:t>18.05.2017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DA39-B868-4127-9C1B-C40A47E464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4846C-3933-4655-8A27-1970738BED96}" type="datetime1">
              <a:rPr lang="ru-RU" smtClean="0"/>
              <a:t>18.05.2017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96663-0B2D-487A-86DB-FE73BE69A0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B3E14-C797-4498-BE86-BBB4D8799801}" type="datetime1">
              <a:rPr lang="ru-RU" smtClean="0"/>
              <a:t>18.05.2017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E67A1-C3FA-4EA8-9F49-3E9B98EF55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B032-EA68-4C4F-ACB8-1CD596636142}" type="datetime1">
              <a:rPr lang="ru-RU" smtClean="0"/>
              <a:t>18.05.2017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2CDFD-AA97-4E3C-A8D1-DAAAD1D46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D155-1402-4A3A-99BF-1D746DF377B8}" type="datetime1">
              <a:rPr lang="ru-RU" smtClean="0"/>
              <a:t>18.05.2017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07305-DC76-4688-A427-D874A4F86D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A16C-0345-4EDD-BD98-C1B683CF7BC2}" type="datetime1">
              <a:rPr lang="ru-RU" smtClean="0"/>
              <a:t>18.05.2017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BADB2-BFFE-454A-B62F-D5C30DC4B0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C31AC-8B02-414C-A90E-A1E1CED0E52C}" type="datetime1">
              <a:rPr lang="ru-RU" smtClean="0"/>
              <a:t>18.05.2017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535E2-1BEF-40B6-A717-4E08BCAA79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98F4AD-784F-4A55-A6F2-F8B94CBFF134}" type="datetime1">
              <a:rPr lang="ru-RU" smtClean="0"/>
              <a:t>18.05.2017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0ADDF1-3810-4C25-BC63-10EA6F11C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251520" y="500063"/>
            <a:ext cx="878497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kern="0" dirty="0">
                <a:latin typeface="Arial"/>
                <a:ea typeface="+mj-ea"/>
                <a:cs typeface="+mj-cs"/>
              </a:rPr>
              <a:t>Упражнения </a:t>
            </a:r>
            <a:endParaRPr lang="en-US" sz="4400" b="1" kern="0" dirty="0">
              <a:latin typeface="Arial"/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ru-RU" sz="4400" b="1" kern="0" dirty="0" smtClean="0">
                <a:latin typeface="Arial"/>
                <a:ea typeface="+mj-ea"/>
                <a:cs typeface="+mj-cs"/>
              </a:rPr>
              <a:t>для проведения  </a:t>
            </a:r>
            <a:endParaRPr lang="en-US" sz="4400" b="1" kern="0" dirty="0" smtClean="0">
              <a:latin typeface="Arial"/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ru-RU" sz="4400" b="1" kern="0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артикуляционной </a:t>
            </a:r>
            <a:r>
              <a:rPr lang="ru-RU" sz="4400" b="1" kern="0" dirty="0">
                <a:solidFill>
                  <a:schemeClr val="accent6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гимнастики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606352" y="5877272"/>
            <a:ext cx="6048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Автор: учитель- логопед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Казаненкова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Светлана Сергеевна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МАДОУ № 50 «Зоренька»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606352" y="5877272"/>
            <a:ext cx="6048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48407" y="476672"/>
            <a:ext cx="8784976" cy="82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kern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            ГУДОК</a:t>
            </a:r>
            <a:endParaRPr lang="ru-RU" sz="36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4891" y="1628800"/>
            <a:ext cx="849694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Цель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подготовка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артикуляции для звука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Л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».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42332"/>
            <a:ext cx="4896544" cy="25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2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606352" y="5877272"/>
            <a:ext cx="6048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20787" y="332656"/>
            <a:ext cx="87849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kern="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                                УСЫ</a:t>
            </a:r>
            <a:endParaRPr lang="ru-RU" sz="36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4803" y="1297088"/>
            <a:ext cx="849694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ru-RU" sz="2800" i="1" u="sng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укрепить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мышцы языка и отработать подъем языка вверх.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96950"/>
            <a:ext cx="4320480" cy="288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606352" y="5877272"/>
            <a:ext cx="6048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38795" y="332656"/>
            <a:ext cx="87849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kern="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                ФОКУС</a:t>
            </a:r>
            <a:endParaRPr lang="ru-RU" sz="36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1" y="1340768"/>
            <a:ext cx="8196187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ru-RU" sz="2800" u="sng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Цель: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2800" dirty="0" smtClean="0">
                <a:latin typeface="Times New Roman"/>
                <a:ea typeface="Calibri"/>
              </a:rPr>
              <a:t>Сформировать </a:t>
            </a:r>
            <a:r>
              <a:rPr lang="ru-RU" sz="2800" dirty="0">
                <a:latin typeface="Times New Roman"/>
                <a:ea typeface="Calibri"/>
              </a:rPr>
              <a:t>сильную, правильно </a:t>
            </a:r>
            <a:r>
              <a:rPr lang="ru-RU" sz="2800" dirty="0" smtClean="0">
                <a:latin typeface="Times New Roman"/>
                <a:ea typeface="Calibri"/>
              </a:rPr>
              <a:t>направленную </a:t>
            </a:r>
            <a:r>
              <a:rPr lang="ru-RU" sz="2800" dirty="0">
                <a:latin typeface="Times New Roman"/>
                <a:ea typeface="Calibri"/>
              </a:rPr>
              <a:t>воздушную струю </a:t>
            </a:r>
            <a:r>
              <a:rPr lang="ru-RU" sz="2800" dirty="0" smtClean="0">
                <a:latin typeface="Times New Roman"/>
                <a:ea typeface="Calibri"/>
              </a:rPr>
              <a:t>для </a:t>
            </a:r>
            <a:r>
              <a:rPr lang="ru-RU" sz="2800" dirty="0">
                <a:latin typeface="Times New Roman"/>
                <a:ea typeface="Calibri"/>
              </a:rPr>
              <a:t>шипящих </a:t>
            </a:r>
            <a:r>
              <a:rPr lang="ru-RU" sz="2800" dirty="0" smtClean="0">
                <a:latin typeface="Times New Roman"/>
                <a:ea typeface="Calibri"/>
              </a:rPr>
              <a:t>звуков</a:t>
            </a:r>
            <a:r>
              <a:rPr lang="en-US" sz="2800" dirty="0">
                <a:latin typeface="Times New Roman"/>
                <a:ea typeface="Calibri"/>
              </a:rPr>
              <a:t>.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08920"/>
            <a:ext cx="3418922" cy="394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5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606352" y="5877272"/>
            <a:ext cx="6048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38795" y="332656"/>
            <a:ext cx="8784976" cy="82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kern="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            ВКУСНОЕ  ВАРЕНЬЕ </a:t>
            </a:r>
            <a:endParaRPr lang="ru-RU" sz="36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1" y="1340768"/>
            <a:ext cx="8136905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ru-RU" sz="2800" u="sng" dirty="0" smtClean="0">
                <a:solidFill>
                  <a:srgbClr val="F79646">
                    <a:lumMod val="75000"/>
                  </a:srgbClr>
                </a:solidFill>
                <a:latin typeface="Times New Roman"/>
                <a:ea typeface="Calibri"/>
              </a:rPr>
              <a:t>Цель:</a:t>
            </a:r>
            <a:r>
              <a:rPr lang="ru-RU" sz="2800" dirty="0" smtClean="0">
                <a:solidFill>
                  <a:srgbClr val="F79646">
                    <a:lumMod val="75000"/>
                  </a:srgbClr>
                </a:solidFill>
                <a:latin typeface="Times New Roman"/>
                <a:ea typeface="Calibri"/>
              </a:rPr>
              <a:t> </a:t>
            </a:r>
            <a:r>
              <a:rPr lang="ru-RU" sz="2800" dirty="0">
                <a:latin typeface="Times New Roman"/>
                <a:ea typeface="Calibri"/>
              </a:rPr>
              <a:t>выработать движение широкой передней части языка вверх и положение языка, близкое </a:t>
            </a:r>
            <a:endParaRPr lang="ru-RU" sz="2800" dirty="0" smtClean="0"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ru-RU" sz="2800" dirty="0" smtClean="0">
                <a:latin typeface="Times New Roman"/>
                <a:ea typeface="Calibri"/>
              </a:rPr>
              <a:t>к </a:t>
            </a:r>
            <a:r>
              <a:rPr lang="ru-RU" sz="2800" dirty="0">
                <a:latin typeface="Times New Roman"/>
                <a:ea typeface="Calibri"/>
              </a:rPr>
              <a:t>форме чашечки, которое он принимает при произнесении звука (Ш).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933056"/>
            <a:ext cx="3240361" cy="2165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316" y="3812401"/>
            <a:ext cx="2883112" cy="2340409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4067944" y="4797152"/>
            <a:ext cx="100811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4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606352" y="5877272"/>
            <a:ext cx="6048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38795" y="332656"/>
            <a:ext cx="8784976" cy="82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kern="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                     ЧАШЕЧКА</a:t>
            </a:r>
            <a:endParaRPr lang="ru-RU" sz="36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5" y="1340768"/>
            <a:ext cx="8340203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ru-RU" sz="2800" u="sng" dirty="0" smtClean="0">
                <a:solidFill>
                  <a:srgbClr val="F79646">
                    <a:lumMod val="75000"/>
                  </a:srgbClr>
                </a:solidFill>
                <a:latin typeface="Times New Roman"/>
                <a:ea typeface="Calibri"/>
              </a:rPr>
              <a:t>Цель:</a:t>
            </a:r>
            <a:r>
              <a:rPr lang="ru-RU" sz="2800" dirty="0" smtClean="0">
                <a:solidFill>
                  <a:srgbClr val="F79646">
                    <a:lumMod val="75000"/>
                  </a:srgbClr>
                </a:solidFill>
                <a:latin typeface="Times New Roman"/>
                <a:ea typeface="Calibri"/>
              </a:rPr>
              <a:t> </a:t>
            </a:r>
            <a:r>
              <a:rPr lang="ru-RU" sz="2800" dirty="0">
                <a:latin typeface="Times New Roman"/>
                <a:ea typeface="Calibri"/>
              </a:rPr>
              <a:t>отработать подъем языка вверх, в форме чашечки, </a:t>
            </a:r>
            <a:r>
              <a:rPr lang="ru-RU" sz="2800" dirty="0" smtClean="0">
                <a:latin typeface="Times New Roman"/>
                <a:ea typeface="Calibri"/>
              </a:rPr>
              <a:t>необходимого </a:t>
            </a:r>
            <a:r>
              <a:rPr lang="ru-RU" sz="2800" dirty="0">
                <a:latin typeface="Times New Roman"/>
                <a:ea typeface="Calibri"/>
              </a:rPr>
              <a:t>для </a:t>
            </a:r>
            <a:r>
              <a:rPr lang="ru-RU" sz="2800" dirty="0" smtClean="0">
                <a:latin typeface="Times New Roman"/>
                <a:ea typeface="Calibri"/>
              </a:rPr>
              <a:t>произнесения </a:t>
            </a:r>
            <a:r>
              <a:rPr lang="ru-RU" sz="2800" dirty="0">
                <a:latin typeface="Times New Roman"/>
                <a:ea typeface="Calibri"/>
              </a:rPr>
              <a:t>шипящих </a:t>
            </a:r>
            <a:r>
              <a:rPr lang="ru-RU" sz="2800" dirty="0" smtClean="0">
                <a:latin typeface="Times New Roman"/>
                <a:ea typeface="Calibri"/>
              </a:rPr>
              <a:t>звуков.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99" y="3132338"/>
            <a:ext cx="3418274" cy="29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5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606352" y="5877272"/>
            <a:ext cx="6048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38795" y="332656"/>
            <a:ext cx="87849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kern="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                          МАЛЯР</a:t>
            </a:r>
            <a:endParaRPr lang="ru-RU" sz="36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5" y="1340768"/>
            <a:ext cx="834020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ru-RU" sz="2800" u="sng" dirty="0" smtClean="0">
                <a:solidFill>
                  <a:srgbClr val="F79646">
                    <a:lumMod val="75000"/>
                  </a:srgbClr>
                </a:solidFill>
                <a:latin typeface="Times New Roman"/>
                <a:ea typeface="Calibri"/>
              </a:rPr>
              <a:t>Цель:</a:t>
            </a:r>
            <a:r>
              <a:rPr lang="ru-RU" sz="2800" dirty="0" smtClean="0">
                <a:solidFill>
                  <a:srgbClr val="F79646">
                    <a:lumMod val="75000"/>
                  </a:srgbClr>
                </a:solidFill>
                <a:latin typeface="Times New Roman"/>
                <a:ea typeface="Calibri"/>
              </a:rPr>
              <a:t> </a:t>
            </a:r>
            <a:r>
              <a:rPr lang="ru-RU" sz="2800" dirty="0">
                <a:latin typeface="Times New Roman"/>
                <a:ea typeface="Calibri"/>
              </a:rPr>
              <a:t>отработать движение языка вверх и его подвижность.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62053"/>
            <a:ext cx="3312368" cy="335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9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606352" y="5877272"/>
            <a:ext cx="6048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38795" y="332656"/>
            <a:ext cx="8784976" cy="82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kern="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            ЛОШАДКА</a:t>
            </a:r>
            <a:endParaRPr lang="ru-RU" sz="36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5" y="1340768"/>
            <a:ext cx="834020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ru-RU" sz="2800" u="sng" dirty="0" smtClean="0">
                <a:solidFill>
                  <a:srgbClr val="F79646">
                    <a:lumMod val="75000"/>
                  </a:srgbClr>
                </a:solidFill>
                <a:latin typeface="Times New Roman"/>
                <a:ea typeface="Calibri"/>
              </a:rPr>
              <a:t>Цель:</a:t>
            </a:r>
            <a:r>
              <a:rPr lang="ru-RU" sz="2800" dirty="0" smtClean="0">
                <a:solidFill>
                  <a:srgbClr val="F79646">
                    <a:lumMod val="75000"/>
                  </a:srgbClr>
                </a:solidFill>
                <a:latin typeface="Times New Roman"/>
                <a:ea typeface="Calibri"/>
              </a:rPr>
              <a:t> </a:t>
            </a:r>
            <a:r>
              <a:rPr lang="ru-RU" sz="2800" dirty="0">
                <a:latin typeface="Times New Roman"/>
                <a:ea typeface="Calibri"/>
              </a:rPr>
              <a:t>выработать тонкие дифференцированные движения кончика языка для звука (Р).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3067648"/>
            <a:ext cx="3024335" cy="298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0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606352" y="5877272"/>
            <a:ext cx="6048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38795" y="332656"/>
            <a:ext cx="8784976" cy="82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kern="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                     ГРИБОК</a:t>
            </a:r>
            <a:endParaRPr lang="ru-RU" sz="36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5" y="1340768"/>
            <a:ext cx="834020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ru-RU" sz="2800" u="sng" dirty="0" smtClean="0">
                <a:solidFill>
                  <a:srgbClr val="F79646">
                    <a:lumMod val="75000"/>
                  </a:srgbClr>
                </a:solidFill>
                <a:latin typeface="Times New Roman"/>
                <a:ea typeface="Calibri"/>
              </a:rPr>
              <a:t>Цель:</a:t>
            </a:r>
            <a:r>
              <a:rPr lang="ru-RU" sz="2800" dirty="0" smtClean="0">
                <a:solidFill>
                  <a:srgbClr val="F79646">
                    <a:lumMod val="75000"/>
                  </a:srgbClr>
                </a:solidFill>
                <a:latin typeface="Times New Roman"/>
                <a:ea typeface="Calibri"/>
              </a:rPr>
              <a:t> </a:t>
            </a:r>
            <a:r>
              <a:rPr lang="ru-RU" sz="2800" dirty="0">
                <a:latin typeface="Times New Roman"/>
                <a:ea typeface="Calibri"/>
              </a:rPr>
              <a:t>укрепить мышцы языка и выработать подъем языка вверх, растянуть подъязычную связку.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56992"/>
            <a:ext cx="2897996" cy="285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606352" y="5877272"/>
            <a:ext cx="6048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38795" y="332656"/>
            <a:ext cx="8784976" cy="82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kern="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                     ГАРМОШКА</a:t>
            </a:r>
            <a:endParaRPr lang="ru-RU" sz="36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5" y="1340768"/>
            <a:ext cx="834020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ru-RU" sz="2800" u="sng" dirty="0" smtClean="0">
                <a:solidFill>
                  <a:srgbClr val="F79646">
                    <a:lumMod val="75000"/>
                  </a:srgbClr>
                </a:solidFill>
                <a:latin typeface="Times New Roman"/>
                <a:ea typeface="Calibri"/>
              </a:rPr>
              <a:t>Цель:</a:t>
            </a:r>
            <a:r>
              <a:rPr lang="ru-RU" sz="2800" dirty="0" smtClean="0">
                <a:solidFill>
                  <a:srgbClr val="F79646">
                    <a:lumMod val="75000"/>
                  </a:srgbClr>
                </a:solidFill>
                <a:latin typeface="Times New Roman"/>
                <a:ea typeface="Calibri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</a:rPr>
              <a:t>укрепить мышцы языка и выработать подъем языка вверх, растянуть подъязычную связку.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213844"/>
            <a:ext cx="3404715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05459"/>
            <a:ext cx="3836367" cy="262867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4067944" y="4221088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995936" y="4519796"/>
            <a:ext cx="7200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58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606352" y="5877272"/>
            <a:ext cx="6048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38795" y="332656"/>
            <a:ext cx="8784976" cy="82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kern="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                ДЯТЕЛ</a:t>
            </a:r>
            <a:endParaRPr lang="ru-RU" sz="36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5" y="1340768"/>
            <a:ext cx="834020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ru-RU" sz="2800" u="sng" dirty="0" smtClean="0">
                <a:solidFill>
                  <a:srgbClr val="F79646">
                    <a:lumMod val="75000"/>
                  </a:srgbClr>
                </a:solidFill>
                <a:latin typeface="Times New Roman"/>
                <a:ea typeface="Calibri"/>
              </a:rPr>
              <a:t>Цель:</a:t>
            </a:r>
            <a:r>
              <a:rPr lang="ru-RU" sz="2800" dirty="0" smtClean="0">
                <a:solidFill>
                  <a:srgbClr val="F79646">
                    <a:lumMod val="75000"/>
                  </a:srgbClr>
                </a:solidFill>
                <a:latin typeface="Times New Roman"/>
                <a:ea typeface="Calibri"/>
              </a:rPr>
              <a:t> </a:t>
            </a:r>
            <a:r>
              <a:rPr lang="ru-RU" sz="2800" dirty="0">
                <a:latin typeface="Times New Roman"/>
                <a:ea typeface="Calibri"/>
              </a:rPr>
              <a:t>подготовка артикуляции для звука (Р) и вибрации кончика языка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11632"/>
            <a:ext cx="2952328" cy="2912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90711"/>
            <a:ext cx="2886561" cy="288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2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606352" y="5877272"/>
            <a:ext cx="6048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56183" y="548680"/>
            <a:ext cx="8784976" cy="82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kern="0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                       ЛЯГУШОНОК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723" y="1700808"/>
            <a:ext cx="810789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ru-RU" sz="2800" i="1" u="sng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Выработать умение удерживать губы в улыбке, обнажая нижние и верхние  передние зубы.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Упр лягуш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47" y="3068960"/>
            <a:ext cx="3600400" cy="365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3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606352" y="5877272"/>
            <a:ext cx="6048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38795" y="332656"/>
            <a:ext cx="8784976" cy="82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kern="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                              КОМАР</a:t>
            </a:r>
            <a:endParaRPr lang="ru-RU" sz="36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5" y="1340768"/>
            <a:ext cx="834020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ru-RU" sz="2800" u="sng" dirty="0" smtClean="0">
                <a:solidFill>
                  <a:srgbClr val="F79646">
                    <a:lumMod val="75000"/>
                  </a:srgbClr>
                </a:solidFill>
                <a:latin typeface="Times New Roman"/>
                <a:ea typeface="Calibri"/>
              </a:rPr>
              <a:t>Цель:</a:t>
            </a:r>
            <a:r>
              <a:rPr lang="ru-RU" sz="2800" dirty="0" smtClean="0">
                <a:solidFill>
                  <a:srgbClr val="F79646">
                    <a:lumMod val="75000"/>
                  </a:srgbClr>
                </a:solidFill>
                <a:latin typeface="Times New Roman"/>
                <a:ea typeface="Calibri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</a:rPr>
              <a:t>подготовка артикуляции для звука (Р) и вибрации кончика языка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106911"/>
            <a:ext cx="2808311" cy="277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3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606352" y="5877272"/>
            <a:ext cx="6048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46187" y="404664"/>
            <a:ext cx="8784976" cy="82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kern="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                       </a:t>
            </a:r>
            <a:r>
              <a:rPr lang="ru-RU" sz="3600" b="1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ОКОШКО</a:t>
            </a:r>
            <a:endParaRPr lang="ru-RU" sz="36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8235" y="1628800"/>
            <a:ext cx="7920880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ru-RU" sz="2800" i="1" u="sng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Цель</a:t>
            </a:r>
            <a:r>
              <a:rPr lang="ru-RU" sz="2800" u="sng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уметь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удерживать открытым рот с одновременным показом верхних и нижних зубов.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окош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3528006" cy="350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99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606352" y="5877272"/>
            <a:ext cx="6048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38795" y="404664"/>
            <a:ext cx="8784976" cy="82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kern="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           СЛОНЕНОК</a:t>
            </a:r>
            <a:endParaRPr lang="ru-RU" sz="36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628800"/>
            <a:ext cx="8208912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ru-RU" sz="2800" i="1" u="sng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выработать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активность и подвижность губ.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nhe,jx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43971"/>
            <a:ext cx="3744416" cy="370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71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606352" y="5877272"/>
            <a:ext cx="6048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38795" y="200449"/>
            <a:ext cx="87849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Чередование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«Лягушонок» -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«Слоненок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»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2736" y="2204864"/>
            <a:ext cx="8208913" cy="96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ru-RU" sz="2400" i="1" u="sng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Цель</a:t>
            </a:r>
            <a:r>
              <a:rPr lang="ru-RU" sz="2400" u="sng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добиться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ритмичного, точного переключения с одной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    артикуляции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на другую.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52" y="3240773"/>
            <a:ext cx="3024336" cy="306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nhe,jx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35354"/>
            <a:ext cx="2911279" cy="288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4015556" y="4509120"/>
            <a:ext cx="11128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56" y="4038600"/>
            <a:ext cx="1231900" cy="1587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59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606352" y="5877272"/>
            <a:ext cx="6048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38795" y="200449"/>
            <a:ext cx="8784976" cy="82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kern="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         БЛИНЧИК</a:t>
            </a:r>
            <a:endParaRPr lang="ru-RU" sz="36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3383" y="1268760"/>
            <a:ext cx="849694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ru-RU" sz="2400" i="1" u="sng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Цель</a:t>
            </a:r>
            <a:r>
              <a:rPr lang="ru-RU" sz="2400" i="1" dirty="0">
                <a:latin typeface="Times New Roman"/>
                <a:ea typeface="Calibri"/>
                <a:cs typeface="Times New Roman"/>
              </a:rPr>
              <a:t>: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выработать широкое и спокойное положение языка.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 descr="упр блинч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28918"/>
            <a:ext cx="3928479" cy="388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19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606352" y="5877272"/>
            <a:ext cx="6048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38795" y="476672"/>
            <a:ext cx="8784976" cy="82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kern="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         </a:t>
            </a:r>
            <a:r>
              <a:rPr lang="en-US" sz="3600" b="1" kern="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                     </a:t>
            </a:r>
            <a:r>
              <a:rPr lang="ru-RU" sz="3600" b="1" kern="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ПРЯТКИ</a:t>
            </a:r>
            <a:endParaRPr lang="ru-RU" sz="36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063" y="1628800"/>
            <a:ext cx="849694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Цель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выработать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умение удерживать язык за нижними зубами.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 descr="окош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564904"/>
            <a:ext cx="333008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0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606352" y="5877272"/>
            <a:ext cx="6048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50751" y="476672"/>
            <a:ext cx="8784976" cy="82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kern="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         ПАРУС</a:t>
            </a:r>
            <a:endParaRPr lang="ru-RU" sz="36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2067" y="1556792"/>
            <a:ext cx="849694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ru-RU" sz="2800" i="1" u="sng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выработать удерживать язык за верхними зубами.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 descr="пару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37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606352" y="5877272"/>
            <a:ext cx="6048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42739" y="476672"/>
            <a:ext cx="8784976" cy="82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kern="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         </a:t>
            </a:r>
            <a:r>
              <a:rPr lang="en-US" sz="3600" b="1" kern="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         </a:t>
            </a:r>
            <a:r>
              <a:rPr lang="ru-RU" sz="3600" b="1" kern="0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КАЧЕЛИ</a:t>
            </a:r>
            <a:endParaRPr lang="ru-RU" sz="36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576884"/>
            <a:ext cx="362250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u="sng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Цель</a:t>
            </a:r>
            <a:r>
              <a:rPr lang="ru-RU" sz="2800" u="sng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Дифференцировать нижнее и верхнее положение языка.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194" name="Picture 2" descr="качели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08" y="620688"/>
            <a:ext cx="2997448" cy="586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97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6714</TotalTime>
  <Words>330</Words>
  <Application>Microsoft Office PowerPoint</Application>
  <PresentationFormat>Экран (4:3)</PresentationFormat>
  <Paragraphs>66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сергей</cp:lastModifiedBy>
  <cp:revision>236</cp:revision>
  <dcterms:created xsi:type="dcterms:W3CDTF">2011-05-16T19:40:12Z</dcterms:created>
  <dcterms:modified xsi:type="dcterms:W3CDTF">2017-05-18T12:11:06Z</dcterms:modified>
</cp:coreProperties>
</file>