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77" r:id="rId12"/>
    <p:sldId id="266" r:id="rId13"/>
    <p:sldId id="268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9B3D9-5B96-429A-854A-0BAA2DAABC1C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CFD3-D2B7-4C17-B58E-8D47A966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27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FD3-D2B7-4C17-B58E-8D47A9661A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FD3-D2B7-4C17-B58E-8D47A9661A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FD3-D2B7-4C17-B58E-8D47A9661A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FD3-D2B7-4C17-B58E-8D47A9661A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CFD3-D2B7-4C17-B58E-8D47A9661A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E74D4-FB12-41CC-A41B-E7273B12CD5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22FAC8-214C-4FB0-93AB-46A8A42D16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116632"/>
            <a:ext cx="9252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Муниципальное автономное дошкольное образовательное учреждение комбинированного вида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детский сад №50 «Зоренька»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701" y="170080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«Развитие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мелкой моторики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в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целях профилактики речевых нарушений у детей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младшего возраста» 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97" y="3276779"/>
            <a:ext cx="4896544" cy="335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50341" y="5157192"/>
            <a:ext cx="449365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Подготовила </a:t>
            </a:r>
          </a:p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Учитель-логопед </a:t>
            </a:r>
          </a:p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Бунеску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Н.И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альчиковая-гимн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2970330"/>
          </a:xfrm>
          <a:prstGeom prst="rect">
            <a:avLst/>
          </a:prstGeom>
          <a:noFill/>
        </p:spPr>
      </p:pic>
      <p:pic>
        <p:nvPicPr>
          <p:cNvPr id="27652" name="Picture 4" descr="Пальчиковая-гимна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73980" cy="3205485"/>
          </a:xfrm>
          <a:prstGeom prst="rect">
            <a:avLst/>
          </a:prstGeom>
          <a:noFill/>
        </p:spPr>
      </p:pic>
      <p:pic>
        <p:nvPicPr>
          <p:cNvPr id="27654" name="Picture 6" descr="Пальчиковая-гимнас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344144" cy="3608766"/>
          </a:xfrm>
          <a:prstGeom prst="rect">
            <a:avLst/>
          </a:prstGeom>
          <a:noFill/>
        </p:spPr>
      </p:pic>
      <p:pic>
        <p:nvPicPr>
          <p:cNvPr id="27656" name="Picture 8" descr="Пальчиковая-гимнаст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4114105" cy="3805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существует уже очень давно и используется во всем мире. </a:t>
            </a:r>
            <a:r>
              <a:rPr lang="ru-RU" sz="2400" i="1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Кинезиологическими</a:t>
            </a:r>
            <a:r>
              <a:rPr lang="ru-RU" sz="2400" i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движениями  пользовались ещё Гиппократ и Аристотель.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534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Кинезиология</a:t>
            </a:r>
            <a:r>
              <a:rPr lang="ru-RU" sz="3200" b="1" i="1" u="sng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наука о развитии головного мозга через движение.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797151"/>
            <a:ext cx="5191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Кинезиологические</a:t>
            </a:r>
            <a:r>
              <a:rPr lang="ru-RU" sz="24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упражнение – это комплекс движений позволяющих активизировать межполушарное воздействие. </a:t>
            </a:r>
            <a:endParaRPr lang="ru-RU" sz="24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улучшения межполушарных связей и активизации работы головного мозга  необходимо использовать </a:t>
            </a:r>
            <a:r>
              <a:rPr lang="ru-RU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упражнения. </a:t>
            </a:r>
            <a:endParaRPr lang="ru-RU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14464"/>
            <a:ext cx="3456384" cy="4954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545514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571900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3643338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игр с различными предметами и материалами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01\Мои документы\мамина работа\фото ПГ\IMG_20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2438400" cy="3251200"/>
          </a:xfrm>
        </p:spPr>
      </p:pic>
      <p:pic>
        <p:nvPicPr>
          <p:cNvPr id="5" name="Picture 3" descr="C:\Documents and Settings\Manager\Рабочий стол\фотографии\фото\P10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11088"/>
            <a:ext cx="3643338" cy="334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987824" y="1556792"/>
            <a:ext cx="56886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Складывание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узоров из мозаики;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составление узоров из счетных палочек и спичек;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нанизывание бусинок на тесемку;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нанизывание разноцветных прищепок;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619672" y="-1423582"/>
            <a:ext cx="59766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68560" y="3573016"/>
            <a:ext cx="5976664" cy="36871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lvl="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a typeface="Times New Roman" pitchFamily="18" charset="0"/>
                <a:cs typeface="Arial" pitchFamily="34" charset="0"/>
              </a:rPr>
              <a:t>ощупывание и захватывание предметов разной величины, формы и фактуры: гимнастической палки и нитки, ваты и бумаги, шара и куба, меха и шелка и т.д.;</a:t>
            </a:r>
            <a:endParaRPr kumimoji="0" lang="ru-RU" sz="2000" b="1" i="1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098304" cy="3024336"/>
          </a:xfrm>
        </p:spPr>
        <p:txBody>
          <a:bodyPr>
            <a:noAutofit/>
          </a:bodyPr>
          <a:lstStyle/>
          <a:p>
            <a:pPr lvl="0"/>
            <a:r>
              <a:rPr lang="ru-RU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адавливание всеми пальцами одновременно или по очереди на воздушный шар, резиновые игрушки, пульверизатор;</a:t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924944"/>
            <a:ext cx="2664296" cy="2179320"/>
          </a:xfrm>
        </p:spPr>
        <p:txBody>
          <a:bodyPr>
            <a:noAutofit/>
          </a:bodyPr>
          <a:lstStyle/>
          <a:p>
            <a:pPr lvl="0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разминание,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отщипывание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раскатывание,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прищипывание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размазывание теста и пластилина.</a:t>
            </a:r>
          </a:p>
          <a:p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Manager\Рабочий стол\фотографии\фото\P10100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070" b="13070"/>
          <a:stretch>
            <a:fillRect/>
          </a:stretch>
        </p:blipFill>
        <p:spPr bwMode="auto"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продвижение указательным пальцем мелких предметов по столу с последующим сбрасыванием их в коробочку (пуговицы, скрепки, бусинки, крупяные изделия);</a:t>
            </a:r>
            <a:br>
              <a:rPr lang="ru-RU" sz="20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+mn-lt"/>
              </a:rPr>
            </a:br>
            <a:endParaRPr lang="ru-RU" sz="20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Tx/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</a:rPr>
              <a:t>застегивание и расстегивание замков, пуговиц, липучек и кнопок, завязывание шнурков;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</a:rPr>
              <a:t>рисование пальчиками по влажному песку, манке;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1" descr="C:\Documents and Settings\User01\Мои документы\мамина работа\фото ПГ\IMG_20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251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User01\Мои документы\мамина работа\фото ПГ\IMG_2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3384376" cy="34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User01\Мои документы\мамина работа\фото ПГ\IMG_2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01155"/>
            <a:ext cx="3744416" cy="21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9191" y="2967335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44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352928" cy="55604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Дети поступают в детский сад 3-4 летнем возрасте.</a:t>
            </a:r>
          </a:p>
          <a:p>
            <a:pPr>
              <a:spcBef>
                <a:spcPts val="200"/>
              </a:spcBef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При ежегодном обследовании речи детей средних групп, обнаруживаются нарушения звукопроизношения у 75-80% обследованных.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512168"/>
          </a:xfrm>
        </p:spPr>
        <p:txBody>
          <a:bodyPr>
            <a:noAutofit/>
          </a:bodyPr>
          <a:lstStyle/>
          <a:p>
            <a:pPr lvl="8" algn="l" rtl="0">
              <a:spcBef>
                <a:spcPct val="0"/>
              </a:spcBef>
            </a:pP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Л</a:t>
            </a:r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огопедическая  помощь  в системе  образования оказывается детям с патологией речи после 5 лет, когда речевой дефект уже закрепился.</a:t>
            </a:r>
            <a:endParaRPr lang="ru-RU" sz="3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3168352" cy="4429944"/>
          </a:xfrm>
        </p:spPr>
        <p:txBody>
          <a:bodyPr>
            <a:noAutofit/>
          </a:bodyPr>
          <a:lstStyle/>
          <a:p>
            <a:r>
              <a:rPr lang="ru-RU" dirty="0" smtClean="0"/>
              <a:t>Поэтому сегодня становится актуальной проблема раннего выявления и  </a:t>
            </a:r>
            <a:r>
              <a:rPr lang="ru-RU" u="sng" dirty="0" smtClean="0"/>
              <a:t>профилактики </a:t>
            </a:r>
            <a:r>
              <a:rPr lang="ru-RU" dirty="0" smtClean="0"/>
              <a:t>нарушений  речи у детей младшего дошкольного возраста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772816"/>
            <a:ext cx="3608752" cy="5085183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профессиональной компетентности педагогов в эффективной работе по профилактике речевых нарушений у детей младшего дошкольного возраста имеет огромное значение.</a:t>
            </a:r>
          </a:p>
          <a:p>
            <a:endParaRPr lang="ru-RU" dirty="0"/>
          </a:p>
        </p:txBody>
      </p:sp>
      <p:pic>
        <p:nvPicPr>
          <p:cNvPr id="5" name="Picture 13" descr="img090220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23268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Правильное звукопроизношение складывается из: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- </a:t>
            </a:r>
            <a:r>
              <a:rPr lang="ru-RU" sz="4400" i="1" dirty="0" smtClean="0"/>
              <a:t>хорошо развитого фонематического слуха;</a:t>
            </a:r>
          </a:p>
          <a:p>
            <a:r>
              <a:rPr lang="ru-RU" sz="4000" b="1" i="1" dirty="0" smtClean="0"/>
              <a:t>- </a:t>
            </a:r>
            <a:r>
              <a:rPr lang="ru-RU" sz="4400" i="1" dirty="0" smtClean="0"/>
              <a:t>правильного речевого дыхания;</a:t>
            </a:r>
          </a:p>
          <a:p>
            <a:r>
              <a:rPr lang="ru-RU" sz="4400" i="1" dirty="0" smtClean="0"/>
              <a:t>- развитой артикуляционной и мелкой моторики. </a:t>
            </a:r>
          </a:p>
          <a:p>
            <a:endParaRPr lang="ru-RU" sz="4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младшем дошкольном возрасте ведущим видом деятельности является игровая деятельность. 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Игры, направленные на развитие мелкой моторики пальцев рук.</a:t>
            </a:r>
          </a:p>
          <a:p>
            <a:endParaRPr lang="ru-RU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гимнастика.</a:t>
            </a:r>
          </a:p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упражнения.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различными предметами</a:t>
            </a:r>
          </a:p>
          <a:p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76470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 ребенка находится на кончиках его пальцев»</a:t>
            </a:r>
            <a:endParaRPr lang="ru-RU" sz="3200" b="1" dirty="0" smtClean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200" b="1" i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 А. Сухомлинский</a:t>
            </a:r>
            <a:endParaRPr lang="ru-RU" sz="32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924944"/>
            <a:ext cx="5796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«Уровень развития речи находится в прямой зависимости от степени </a:t>
            </a:r>
            <a:r>
              <a:rPr lang="ru-RU" sz="3200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сформированности</a:t>
            </a:r>
            <a:r>
              <a:rPr lang="ru-RU" sz="3200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тонких движений пальцев рук»</a:t>
            </a:r>
          </a:p>
          <a:p>
            <a:r>
              <a:rPr lang="ru-RU" sz="3200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М.М. Кольцова</a:t>
            </a:r>
            <a:endParaRPr lang="ru-RU" sz="3200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91264" cy="2808312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Развивая мелкую моторику, мы развиваем у ребёнка все высшие психические функции, в том числе речь и мышление.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204863"/>
            <a:ext cx="4028256" cy="415006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не только влияют на развитие речи, но прелесть их еще и в том, что они мгновенно переключают внимание ребёнка с капризов или нервозности на телесные ощущения – и успокаивают.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Manager\Рабочий стол\88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96044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льчиковая-гимнасти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" y="2564904"/>
            <a:ext cx="4472864" cy="3887912"/>
          </a:xfrm>
          <a:prstGeom prst="rect">
            <a:avLst/>
          </a:prstGeom>
          <a:noFill/>
        </p:spPr>
      </p:pic>
      <p:pic>
        <p:nvPicPr>
          <p:cNvPr id="1028" name="Picture 4" descr="Пальчиковая-гимнасти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2780928"/>
            <a:ext cx="4679950" cy="3857997"/>
          </a:xfrm>
          <a:prstGeom prst="rect">
            <a:avLst/>
          </a:prstGeom>
          <a:noFill/>
        </p:spPr>
      </p:pic>
      <p:pic>
        <p:nvPicPr>
          <p:cNvPr id="1034" name="Picture 10" descr="Пальчиковая-гимнаст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6048672" cy="2709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альчиковая-гимн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716016" cy="4077072"/>
          </a:xfrm>
          <a:prstGeom prst="rect">
            <a:avLst/>
          </a:prstGeom>
          <a:noFill/>
        </p:spPr>
      </p:pic>
      <p:pic>
        <p:nvPicPr>
          <p:cNvPr id="25604" name="Picture 4" descr="Пальчиковая-гимна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52528" cy="2973195"/>
          </a:xfrm>
          <a:prstGeom prst="rect">
            <a:avLst/>
          </a:prstGeom>
          <a:noFill/>
        </p:spPr>
      </p:pic>
      <p:pic>
        <p:nvPicPr>
          <p:cNvPr id="25606" name="Picture 6" descr="Пальчиковая-гимнас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3401616"/>
            <a:ext cx="4284984" cy="3213738"/>
          </a:xfrm>
          <a:prstGeom prst="rect">
            <a:avLst/>
          </a:prstGeom>
          <a:noFill/>
        </p:spPr>
      </p:pic>
      <p:pic>
        <p:nvPicPr>
          <p:cNvPr id="25608" name="Picture 8" descr="Пальчиковая-гимнаст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1"/>
            <a:ext cx="3501783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1099</TotalTime>
  <Words>421</Words>
  <Application>Microsoft Office PowerPoint</Application>
  <PresentationFormat>Экран (4:3)</PresentationFormat>
  <Paragraphs>52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Логопедическая  помощь  в системе  образования оказывается детям с патологией речи после 5 лет, когда речевой дефект уже закрепился.</vt:lpstr>
      <vt:lpstr>Правильное звукопроизношение складывается из: </vt:lpstr>
      <vt:lpstr>В младшем дошкольном возрасте ведущим видом деятельности является игровая деятельность. </vt:lpstr>
      <vt:lpstr>Слайд 6</vt:lpstr>
      <vt:lpstr>Развивая мелкую моторику, мы развиваем у ребёнка все высшие психические функции, в том числе речь и мышление.</vt:lpstr>
      <vt:lpstr>Слайд 8</vt:lpstr>
      <vt:lpstr>Слайд 9</vt:lpstr>
      <vt:lpstr>Слайд 10</vt:lpstr>
      <vt:lpstr>Слайд 11</vt:lpstr>
      <vt:lpstr>Для улучшения межполушарных связей и активизации работы головного мозга  необходимо использовать кинезиологические упражнения. </vt:lpstr>
      <vt:lpstr>Слайд 13</vt:lpstr>
      <vt:lpstr>Примеры игр с различными предметами и материалами</vt:lpstr>
      <vt:lpstr>надавливание всеми пальцами одновременно или по очереди на воздушный шар, резиновые игрушки, пульверизатор; </vt:lpstr>
      <vt:lpstr>продвижение указательным пальцем мелких предметов по столу с последующим сбрасыванием их в коробочку (пуговицы, скрепки, бусинки, крупяные изделия); 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114</cp:revision>
  <dcterms:created xsi:type="dcterms:W3CDTF">2015-02-15T17:58:28Z</dcterms:created>
  <dcterms:modified xsi:type="dcterms:W3CDTF">2020-02-27T20:08:51Z</dcterms:modified>
</cp:coreProperties>
</file>